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77" r:id="rId3"/>
    <p:sldId id="292" r:id="rId4"/>
    <p:sldId id="279" r:id="rId5"/>
    <p:sldId id="278" r:id="rId6"/>
    <p:sldId id="280" r:id="rId7"/>
    <p:sldId id="281" r:id="rId8"/>
    <p:sldId id="283" r:id="rId9"/>
    <p:sldId id="284" r:id="rId10"/>
    <p:sldId id="288" r:id="rId11"/>
    <p:sldId id="282" r:id="rId12"/>
    <p:sldId id="290" r:id="rId13"/>
    <p:sldId id="289" r:id="rId14"/>
    <p:sldId id="285" r:id="rId15"/>
    <p:sldId id="286" r:id="rId16"/>
    <p:sldId id="291" r:id="rId17"/>
    <p:sldId id="287" r:id="rId18"/>
    <p:sldId id="29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3" autoAdjust="0"/>
    <p:restoredTop sz="94696" autoAdjust="0"/>
  </p:normalViewPr>
  <p:slideViewPr>
    <p:cSldViewPr snapToGrid="0">
      <p:cViewPr>
        <p:scale>
          <a:sx n="110" d="100"/>
          <a:sy n="110" d="100"/>
        </p:scale>
        <p:origin x="-618" y="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84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de-DE" smtClean="0"/>
              <a:t>26.10.2013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de-DE" smtClean="0"/>
              <a:t>26.10.2013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 smtClean="0"/>
              <a:t>Grafik: © Friedrich Saurer, www.SymbolFotos.biz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4727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 smtClean="0"/>
              <a:t>Grafik: © Friedrich Saurer, www.SymbolFotos.biz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3761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 smtClean="0"/>
              <a:t>Grafik: © Friedrich Saurer, www.SymbolFotos.biz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1953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 smtClean="0"/>
              <a:t>Grafik: © Friedrich Saurer, www.SymbolFotos.biz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7502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S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3463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 smtClean="0"/>
              <a:t>Grafik: © Friedrich Saurer, www.SymbolFotos.biz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9707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 smtClean="0"/>
              <a:t>Grafik: © Friedrich Saurer, www.SymbolFotos.biz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4016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Grafik: © Friedrich Saurer, www.SymbolFotos.biz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8654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 smtClean="0"/>
              <a:t>Grafik: © Friedrich Saurer, www.SymbolFotos.biz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121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 smtClean="0"/>
              <a:t>Grafik: © Friedrich Saurer, www.SymbolFotos.biz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9867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 smtClean="0"/>
              <a:t>Grafik: © Friedrich Saurer, www.SymbolFotos.biz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9867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0100" y="2606040"/>
            <a:ext cx="75438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00100" y="5360437"/>
            <a:ext cx="75438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0" y="5888736"/>
            <a:ext cx="9144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0" y="5888736"/>
            <a:ext cx="9144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43750" y="382231"/>
            <a:ext cx="1028700" cy="5561369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71550" y="382230"/>
            <a:ext cx="5897880" cy="556137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5815305" y="283"/>
            <a:ext cx="3326788" cy="685628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0100" y="1565829"/>
            <a:ext cx="44577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00101" y="5682344"/>
            <a:ext cx="44577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71550" y="1825626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49" y="1825626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3545586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971550" y="2470151"/>
            <a:ext cx="3545586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5721" y="1828800"/>
            <a:ext cx="3545586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6864" y="2470151"/>
            <a:ext cx="3545586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5815305" y="283"/>
            <a:ext cx="3326788" cy="6856286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2201" y="2514600"/>
            <a:ext cx="260604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2727" y="685800"/>
            <a:ext cx="459486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5815305" y="283"/>
            <a:ext cx="3326788" cy="6856286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2200" y="2514600"/>
            <a:ext cx="260604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51435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6257036"/>
            <a:ext cx="9144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971550" y="381000"/>
            <a:ext cx="72009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72009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417128" y="6419462"/>
            <a:ext cx="1013537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71550" y="6419462"/>
            <a:ext cx="38862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648769" y="6419462"/>
            <a:ext cx="52368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0" y="6257036"/>
            <a:ext cx="9144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3930733" y="6330529"/>
            <a:ext cx="4230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AT" sz="1400" dirty="0" smtClean="0">
                <a:solidFill>
                  <a:schemeClr val="accent1"/>
                </a:solidFill>
              </a:rPr>
              <a:t>Oktober</a:t>
            </a:r>
            <a:r>
              <a:rPr lang="de-AT" sz="1400" baseline="0" dirty="0" smtClean="0">
                <a:solidFill>
                  <a:schemeClr val="accent1"/>
                </a:solidFill>
              </a:rPr>
              <a:t> 2013, www.VorWissenschaftlicheArbeit.info</a:t>
            </a:r>
            <a:endParaRPr lang="de-AT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0100" y="2606040"/>
            <a:ext cx="7543800" cy="274320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de-DE" dirty="0" smtClean="0">
                <a:solidFill>
                  <a:srgbClr val="514A40"/>
                </a:solidFill>
                <a:latin typeface="Cambria"/>
              </a:rPr>
              <a:t>VWA – Einreichung</a:t>
            </a:r>
            <a:br>
              <a:rPr lang="de-DE" dirty="0" smtClean="0">
                <a:solidFill>
                  <a:srgbClr val="514A40"/>
                </a:solidFill>
                <a:latin typeface="Cambria"/>
              </a:rPr>
            </a:br>
            <a:r>
              <a:rPr lang="de-DE" dirty="0" smtClean="0">
                <a:solidFill>
                  <a:srgbClr val="514A40"/>
                </a:solidFill>
                <a:latin typeface="Cambria"/>
              </a:rPr>
              <a:t>(Vorab-Info)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00100" y="5360437"/>
            <a:ext cx="7543800" cy="365760"/>
          </a:xfrm>
        </p:spPr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de-DE" dirty="0" smtClean="0">
                <a:solidFill>
                  <a:srgbClr val="A85229"/>
                </a:solidFill>
              </a:rPr>
              <a:t>Datenstand: Oktober 2013</a:t>
            </a:r>
            <a:endParaRPr lang="de-DE" dirty="0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800100" y="6289483"/>
            <a:ext cx="7543800" cy="365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sz="2000" b="1" kern="1200" cap="all" baseline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cap="none" dirty="0" smtClean="0">
                <a:solidFill>
                  <a:srgbClr val="A85229"/>
                </a:solidFill>
              </a:rPr>
              <a:t>www.VorWissenschaftlicheArbeit.info</a:t>
            </a:r>
            <a:endParaRPr lang="de-DE" sz="1600" cap="none" dirty="0"/>
          </a:p>
        </p:txBody>
      </p:sp>
      <p:pic>
        <p:nvPicPr>
          <p:cNvPr id="6146" name="Picture 2" descr="O:\_DATEN5\_Poser\_VWA\dropbox\sketch\www.VWA.me-BB-19-papi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2914856"/>
            <a:ext cx="203835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Nachrichten - </a:t>
            </a:r>
            <a:r>
              <a:rPr lang="de-AT" dirty="0" err="1" smtClean="0"/>
              <a:t>SchülerInnen</a:t>
            </a:r>
            <a:endParaRPr lang="de-A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76" y="1626918"/>
            <a:ext cx="7182847" cy="445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 rot="16200000">
            <a:off x="7663323" y="4725788"/>
            <a:ext cx="24625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 smtClean="0"/>
              <a:t>Screenshot: </a:t>
            </a:r>
            <a:r>
              <a:rPr lang="de-AT" sz="1000" dirty="0" smtClean="0"/>
              <a:t> </a:t>
            </a:r>
            <a:r>
              <a:rPr lang="de-AT" sz="1000" dirty="0" smtClean="0"/>
              <a:t>VWA-Datenbank, 8.10.2013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15964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Fortschrittsanzeige</a:t>
            </a:r>
            <a:endParaRPr lang="de-A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77" y="1529143"/>
            <a:ext cx="7498657" cy="450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 rot="16200000">
            <a:off x="7663324" y="4675129"/>
            <a:ext cx="24625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 smtClean="0"/>
              <a:t>Screenshot: </a:t>
            </a:r>
            <a:r>
              <a:rPr lang="de-AT" sz="1000" dirty="0" smtClean="0"/>
              <a:t> </a:t>
            </a:r>
            <a:r>
              <a:rPr lang="de-AT" sz="1000" dirty="0" smtClean="0"/>
              <a:t>VWA-Datenbank, 8.10.2013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152747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550" y="2779816"/>
            <a:ext cx="7200900" cy="1143000"/>
          </a:xfrm>
        </p:spPr>
        <p:txBody>
          <a:bodyPr>
            <a:normAutofit fontScale="90000"/>
          </a:bodyPr>
          <a:lstStyle/>
          <a:p>
            <a:r>
              <a:rPr lang="de-AT" dirty="0" smtClean="0"/>
              <a:t>Einreichung DES Erwartungshorizonts</a:t>
            </a:r>
            <a:br>
              <a:rPr lang="de-AT" dirty="0" smtClean="0"/>
            </a:br>
            <a:r>
              <a:rPr lang="de-AT" dirty="0" smtClean="0"/>
              <a:t>durch Schüler/INNEN</a:t>
            </a:r>
            <a:endParaRPr lang="de-AT" dirty="0"/>
          </a:p>
        </p:txBody>
      </p:sp>
      <p:pic>
        <p:nvPicPr>
          <p:cNvPr id="1026" name="Picture 2" descr="O:\_DATEN5\_Poser\_VWA\dropbox\sketch\www.VWA.me-BB-07-comp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169" y="2496581"/>
            <a:ext cx="241935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17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Einreichung</a:t>
            </a:r>
            <a:r>
              <a:rPr lang="de-AT" dirty="0"/>
              <a:t> </a:t>
            </a:r>
            <a:r>
              <a:rPr lang="de-AT" dirty="0" smtClean="0"/>
              <a:t>– Eingabefelder 1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Name</a:t>
            </a:r>
          </a:p>
          <a:p>
            <a:r>
              <a:rPr lang="de-AT" dirty="0" smtClean="0"/>
              <a:t>Schule</a:t>
            </a:r>
          </a:p>
          <a:p>
            <a:r>
              <a:rPr lang="de-AT" dirty="0" smtClean="0"/>
              <a:t>Klasse</a:t>
            </a:r>
          </a:p>
          <a:p>
            <a:r>
              <a:rPr lang="de-AT" dirty="0" smtClean="0"/>
              <a:t>Schuljahr</a:t>
            </a:r>
          </a:p>
          <a:p>
            <a:r>
              <a:rPr lang="de-AT" dirty="0" smtClean="0"/>
              <a:t>Betreuer/in</a:t>
            </a:r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 rot="16200000">
            <a:off x="7504803" y="4678879"/>
            <a:ext cx="28023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 smtClean="0"/>
              <a:t>INFO: </a:t>
            </a:r>
            <a:r>
              <a:rPr lang="de-AT" sz="1000" dirty="0" err="1" smtClean="0"/>
              <a:t>TTT_Lehrgang</a:t>
            </a:r>
            <a:r>
              <a:rPr lang="de-AT" sz="1000" dirty="0" smtClean="0"/>
              <a:t> Textkompetenz, 1.10.2013</a:t>
            </a:r>
            <a:endParaRPr lang="de-AT" sz="1000" dirty="0"/>
          </a:p>
        </p:txBody>
      </p:sp>
      <p:pic>
        <p:nvPicPr>
          <p:cNvPr id="5123" name="Picture 3" descr="O:\_DATEN5\_Poser\_VWA\dropbox\sketch\www.VWA.me-BB-82-sti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975" y="3010753"/>
            <a:ext cx="1174676" cy="319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01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Einreichung – Eingabefelder </a:t>
            </a:r>
            <a:r>
              <a:rPr lang="de-AT" dirty="0" smtClean="0"/>
              <a:t>2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Thema</a:t>
            </a:r>
          </a:p>
          <a:p>
            <a:r>
              <a:rPr lang="de-AT" dirty="0" smtClean="0"/>
              <a:t>Erwartungshorizont mit folgenden Informationen:</a:t>
            </a:r>
          </a:p>
          <a:p>
            <a:pPr lvl="1"/>
            <a:r>
              <a:rPr lang="de-AT" dirty="0" smtClean="0"/>
              <a:t>impulsgebende Medien</a:t>
            </a:r>
            <a:br>
              <a:rPr lang="de-AT" dirty="0" smtClean="0"/>
            </a:br>
            <a:r>
              <a:rPr lang="de-AT" dirty="0" smtClean="0"/>
              <a:t>(was hat zum Thema für die VWA motiviert; muss in </a:t>
            </a:r>
            <a:br>
              <a:rPr lang="de-AT" dirty="0" smtClean="0"/>
            </a:br>
            <a:r>
              <a:rPr lang="de-AT" dirty="0" smtClean="0"/>
              <a:t>der Arbeit nicht als Quelle verwendet werden)</a:t>
            </a:r>
          </a:p>
          <a:p>
            <a:pPr lvl="1"/>
            <a:r>
              <a:rPr lang="de-AT" dirty="0" smtClean="0"/>
              <a:t>angestrebte Methoden</a:t>
            </a:r>
          </a:p>
          <a:p>
            <a:pPr lvl="1"/>
            <a:r>
              <a:rPr lang="de-AT" dirty="0" smtClean="0"/>
              <a:t>ungefähre Gliederung der Arbeit</a:t>
            </a:r>
          </a:p>
          <a:p>
            <a:pPr lvl="1"/>
            <a:r>
              <a:rPr lang="de-AT" dirty="0" smtClean="0"/>
              <a:t>geeignete Leitfragen (optional)</a:t>
            </a:r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 rot="16200000">
            <a:off x="7504803" y="4678879"/>
            <a:ext cx="28023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 smtClean="0"/>
              <a:t>INFO: </a:t>
            </a:r>
            <a:r>
              <a:rPr lang="de-AT" sz="1000" dirty="0" err="1" smtClean="0"/>
              <a:t>TTT_Lehrgang</a:t>
            </a:r>
            <a:r>
              <a:rPr lang="de-AT" sz="1000" dirty="0" smtClean="0"/>
              <a:t> Textkompetenz, 1.10.2013</a:t>
            </a:r>
            <a:endParaRPr lang="de-AT" sz="1000" dirty="0"/>
          </a:p>
        </p:txBody>
      </p:sp>
      <p:pic>
        <p:nvPicPr>
          <p:cNvPr id="7" name="Picture 3" descr="O:\_DATEN5\_Poser\_VWA\dropbox\sketch\www.VWA.me-BB-82-sti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975" y="3010753"/>
            <a:ext cx="1174676" cy="319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9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Einreichung – Eingabefelder </a:t>
            </a:r>
            <a:r>
              <a:rPr lang="de-AT" dirty="0" smtClean="0"/>
              <a:t>2</a:t>
            </a:r>
            <a:endParaRPr lang="de-AT" dirty="0"/>
          </a:p>
        </p:txBody>
      </p:sp>
      <p:pic>
        <p:nvPicPr>
          <p:cNvPr id="7" name="Picture 3" descr="O:\_DATEN5\_Poser\_VWA\dropbox\sketch\www.VWA.me-BB-82-sti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975" y="3010753"/>
            <a:ext cx="1174676" cy="319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25" y="1840676"/>
            <a:ext cx="4635894" cy="42270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508" y="1647237"/>
            <a:ext cx="4281591" cy="12135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Gerade Verbindung mit Pfeil 7"/>
          <p:cNvCxnSpPr/>
          <p:nvPr/>
        </p:nvCxnSpPr>
        <p:spPr>
          <a:xfrm flipV="1">
            <a:off x="2992582" y="2719449"/>
            <a:ext cx="1935678" cy="24106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flipV="1">
            <a:off x="1316182" y="2493818"/>
            <a:ext cx="1935678" cy="96555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3378871" y="2277773"/>
            <a:ext cx="86433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AT" dirty="0" smtClean="0"/>
              <a:t>Thema</a:t>
            </a:r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 rot="16200000">
            <a:off x="7663324" y="4713357"/>
            <a:ext cx="24625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 smtClean="0"/>
              <a:t>Screenshot: </a:t>
            </a:r>
            <a:r>
              <a:rPr lang="de-AT" sz="1000" dirty="0" smtClean="0"/>
              <a:t> </a:t>
            </a:r>
            <a:r>
              <a:rPr lang="de-AT" sz="1000" dirty="0" smtClean="0"/>
              <a:t>VWA-Datenbank, 8.10.2013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84234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Einreichung – Eingabefelder </a:t>
            </a:r>
            <a:r>
              <a:rPr lang="de-AT" dirty="0" smtClean="0"/>
              <a:t>3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Sprache der Arbeit</a:t>
            </a:r>
          </a:p>
          <a:p>
            <a:r>
              <a:rPr lang="de-AT" dirty="0" smtClean="0"/>
              <a:t>Inhaltliche Zuordnung</a:t>
            </a:r>
            <a:br>
              <a:rPr lang="de-AT" dirty="0" smtClean="0"/>
            </a:br>
            <a:r>
              <a:rPr lang="de-AT" dirty="0" smtClean="0"/>
              <a:t>(z. B.: </a:t>
            </a:r>
            <a:r>
              <a:rPr lang="de-AT" dirty="0" err="1" smtClean="0"/>
              <a:t>Nawi</a:t>
            </a:r>
            <a:r>
              <a:rPr lang="de-AT" dirty="0" smtClean="0"/>
              <a:t>, </a:t>
            </a:r>
            <a:r>
              <a:rPr lang="de-AT" dirty="0" err="1" smtClean="0"/>
              <a:t>Gewi</a:t>
            </a:r>
            <a:r>
              <a:rPr lang="de-AT" dirty="0" smtClean="0"/>
              <a:t>, Kunst, …  </a:t>
            </a:r>
            <a:r>
              <a:rPr lang="de-AT" dirty="0" smtClean="0">
                <a:latin typeface="Cambria"/>
              </a:rPr>
              <a:t>→ für Statistiken)</a:t>
            </a:r>
          </a:p>
          <a:p>
            <a:r>
              <a:rPr lang="de-AT" dirty="0" smtClean="0">
                <a:latin typeface="Cambria"/>
              </a:rPr>
              <a:t>Optional: Partnerinstitutionen</a:t>
            </a:r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 rot="16200000">
            <a:off x="7504803" y="4678879"/>
            <a:ext cx="28023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 smtClean="0"/>
              <a:t>INFO: </a:t>
            </a:r>
            <a:r>
              <a:rPr lang="de-AT" sz="1000" dirty="0" err="1" smtClean="0"/>
              <a:t>TTT_Lehrgang</a:t>
            </a:r>
            <a:r>
              <a:rPr lang="de-AT" sz="1000" dirty="0" smtClean="0"/>
              <a:t> Textkompetenz, 1.10.2013</a:t>
            </a:r>
            <a:endParaRPr lang="de-AT" sz="1000" dirty="0"/>
          </a:p>
        </p:txBody>
      </p:sp>
      <p:pic>
        <p:nvPicPr>
          <p:cNvPr id="8" name="Picture 3" descr="O:\_DATEN5\_Poser\_VWA\dropbox\sketch\www.VWA.me-BB-82-sti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975" y="3010753"/>
            <a:ext cx="1174676" cy="319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37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5300" y="1081645"/>
            <a:ext cx="7200900" cy="1143000"/>
          </a:xfrm>
        </p:spPr>
        <p:txBody>
          <a:bodyPr/>
          <a:lstStyle/>
          <a:p>
            <a:r>
              <a:rPr lang="de-AT" dirty="0" smtClean="0"/>
              <a:t>Danke für die Aufmerksamkeit!</a:t>
            </a:r>
            <a:endParaRPr lang="de-AT" dirty="0"/>
          </a:p>
        </p:txBody>
      </p:sp>
      <p:pic>
        <p:nvPicPr>
          <p:cNvPr id="4" name="Picture 2" descr="O:\_DATEN5\_Poser\_VWA\dropbox\sketch\www.VWA.me-BB-07-comp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327" y="2496580"/>
            <a:ext cx="241935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09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800100" y="1353787"/>
            <a:ext cx="7543800" cy="3995453"/>
          </a:xfrm>
        </p:spPr>
        <p:txBody>
          <a:bodyPr>
            <a:normAutofit/>
          </a:bodyPr>
          <a:lstStyle/>
          <a:p>
            <a:r>
              <a:rPr lang="de-AT" dirty="0" smtClean="0"/>
              <a:t>ACHTUNG!</a:t>
            </a:r>
            <a:br>
              <a:rPr lang="de-AT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DATENSTAND:</a:t>
            </a:r>
            <a:br>
              <a:rPr lang="de-AT" dirty="0" smtClean="0"/>
            </a:br>
            <a:r>
              <a:rPr lang="de-AT" dirty="0" smtClean="0"/>
              <a:t>Oktober 2013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1120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Allgemeine Informationen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zentrales Anmeldeverfahren</a:t>
            </a:r>
          </a:p>
          <a:p>
            <a:r>
              <a:rPr lang="de-AT" dirty="0" smtClean="0"/>
              <a:t>verbindlich für alle Bundesländer und Schulen</a:t>
            </a:r>
          </a:p>
          <a:p>
            <a:r>
              <a:rPr lang="de-AT" dirty="0" smtClean="0"/>
              <a:t>Österreichweite Datenbank aller VWAs</a:t>
            </a:r>
          </a:p>
          <a:p>
            <a:r>
              <a:rPr lang="de-AT" dirty="0" smtClean="0"/>
              <a:t>Start: Jahresbeginn 2014</a:t>
            </a:r>
          </a:p>
          <a:p>
            <a:r>
              <a:rPr lang="de-AT" dirty="0" smtClean="0"/>
              <a:t>Webadresse (URL) wird noch bekannt gegeben</a:t>
            </a:r>
          </a:p>
          <a:p>
            <a:r>
              <a:rPr lang="de-AT" dirty="0" smtClean="0"/>
              <a:t>detaillierte Anleitung wird auf </a:t>
            </a:r>
            <a:br>
              <a:rPr lang="de-AT" dirty="0" smtClean="0"/>
            </a:br>
            <a:r>
              <a:rPr lang="de-AT" dirty="0" smtClean="0"/>
              <a:t>www.ahs-vwa.at kommen</a:t>
            </a:r>
            <a:endParaRPr lang="de-AT" dirty="0"/>
          </a:p>
        </p:txBody>
      </p:sp>
      <p:pic>
        <p:nvPicPr>
          <p:cNvPr id="2050" name="Picture 2" descr="O:\_DATEN5\_Poser\_VWA\dropbox\sketch\www.VWA.me-BB-81_inf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054" y="3135085"/>
            <a:ext cx="1794150" cy="296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 rot="16200000">
            <a:off x="7479596" y="4561581"/>
            <a:ext cx="28280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 smtClean="0"/>
              <a:t>Quelle: www.ahs-vwa.at, Startseite, 20.10.2013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418632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VWA-Datenbank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32" y="1631967"/>
            <a:ext cx="6930984" cy="421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 rot="16200000">
            <a:off x="7663323" y="4621407"/>
            <a:ext cx="24625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 smtClean="0"/>
              <a:t>Screenshot: </a:t>
            </a:r>
            <a:r>
              <a:rPr lang="de-AT" sz="1000" dirty="0" smtClean="0"/>
              <a:t> </a:t>
            </a:r>
            <a:r>
              <a:rPr lang="de-AT" sz="1000" dirty="0" smtClean="0"/>
              <a:t>VWA-Datenbank, 8.10.2013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67915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:\_DATEN5\_Poser\_VWA\dropbox\sketch\www.VWA.me-BB-73-Betreuer-3-Schuel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882" y="4049486"/>
            <a:ext cx="2498720" cy="210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Benutzerdaten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LehrerInnen</a:t>
            </a:r>
            <a:r>
              <a:rPr lang="de-AT" dirty="0" smtClean="0"/>
              <a:t>-Daten werden von der Schule hochgeladen</a:t>
            </a:r>
            <a:br>
              <a:rPr lang="de-AT" dirty="0" smtClean="0"/>
            </a:br>
            <a:endParaRPr lang="de-AT" dirty="0" smtClean="0"/>
          </a:p>
          <a:p>
            <a:r>
              <a:rPr lang="de-AT" dirty="0" err="1" smtClean="0"/>
              <a:t>SchülerInnen</a:t>
            </a:r>
            <a:r>
              <a:rPr lang="de-AT" dirty="0" smtClean="0"/>
              <a:t>-Daten</a:t>
            </a:r>
          </a:p>
          <a:p>
            <a:pPr lvl="1"/>
            <a:r>
              <a:rPr lang="de-AT" dirty="0" err="1" smtClean="0"/>
              <a:t>SchülerInnen</a:t>
            </a:r>
            <a:r>
              <a:rPr lang="de-AT" dirty="0" smtClean="0"/>
              <a:t> haben eine </a:t>
            </a:r>
            <a:r>
              <a:rPr lang="de-AT" dirty="0" smtClean="0">
                <a:sym typeface="Wingdings" panose="05000000000000000000" pitchFamily="2" charset="2"/>
              </a:rPr>
              <a:t>Schul-</a:t>
            </a:r>
            <a:r>
              <a:rPr lang="de-AT" dirty="0" err="1" smtClean="0">
                <a:sym typeface="Wingdings" panose="05000000000000000000" pitchFamily="2" charset="2"/>
              </a:rPr>
              <a:t>eMailadresse</a:t>
            </a:r>
            <a:r>
              <a:rPr lang="de-AT" dirty="0">
                <a:sym typeface="Wingdings" panose="05000000000000000000" pitchFamily="2" charset="2"/>
              </a:rPr>
              <a:t/>
            </a:r>
            <a:br>
              <a:rPr lang="de-AT" dirty="0">
                <a:sym typeface="Wingdings" panose="05000000000000000000" pitchFamily="2" charset="2"/>
              </a:rPr>
            </a:br>
            <a:r>
              <a:rPr lang="de-AT" dirty="0" smtClean="0">
                <a:latin typeface="Cambria"/>
                <a:sym typeface="Wingdings" panose="05000000000000000000" pitchFamily="2" charset="2"/>
              </a:rPr>
              <a:t>→ Daten werden Zentral von der Schule hochgeladen</a:t>
            </a:r>
          </a:p>
          <a:p>
            <a:pPr lvl="1"/>
            <a:endParaRPr lang="de-AT" dirty="0">
              <a:latin typeface="Cambria"/>
              <a:sym typeface="Wingdings" panose="05000000000000000000" pitchFamily="2" charset="2"/>
            </a:endParaRPr>
          </a:p>
          <a:p>
            <a:pPr lvl="1"/>
            <a:r>
              <a:rPr lang="de-AT" dirty="0" err="1" smtClean="0">
                <a:latin typeface="Cambria"/>
                <a:sym typeface="Wingdings" panose="05000000000000000000" pitchFamily="2" charset="2"/>
              </a:rPr>
              <a:t>SchülerInnen</a:t>
            </a:r>
            <a:r>
              <a:rPr lang="de-AT" dirty="0" smtClean="0">
                <a:latin typeface="Cambria"/>
                <a:sym typeface="Wingdings" panose="05000000000000000000" pitchFamily="2" charset="2"/>
              </a:rPr>
              <a:t> haben keine Schul-</a:t>
            </a:r>
            <a:r>
              <a:rPr lang="de-AT" dirty="0" err="1" smtClean="0">
                <a:latin typeface="Cambria"/>
                <a:sym typeface="Wingdings" panose="05000000000000000000" pitchFamily="2" charset="2"/>
              </a:rPr>
              <a:t>eMailadresse</a:t>
            </a:r>
            <a:r>
              <a:rPr lang="de-AT" dirty="0" smtClean="0">
                <a:latin typeface="Cambria"/>
                <a:sym typeface="Wingdings" panose="05000000000000000000" pitchFamily="2" charset="2"/>
              </a:rPr>
              <a:t/>
            </a:r>
            <a:br>
              <a:rPr lang="de-AT" dirty="0" smtClean="0">
                <a:latin typeface="Cambria"/>
                <a:sym typeface="Wingdings" panose="05000000000000000000" pitchFamily="2" charset="2"/>
              </a:rPr>
            </a:br>
            <a:r>
              <a:rPr lang="de-AT" dirty="0">
                <a:sym typeface="Wingdings" panose="05000000000000000000" pitchFamily="2" charset="2"/>
              </a:rPr>
              <a:t>→ </a:t>
            </a:r>
            <a:r>
              <a:rPr lang="de-AT" dirty="0" err="1" smtClean="0">
                <a:sym typeface="Wingdings" panose="05000000000000000000" pitchFamily="2" charset="2"/>
              </a:rPr>
              <a:t>SchülerInnen</a:t>
            </a:r>
            <a:r>
              <a:rPr lang="de-AT" dirty="0" smtClean="0">
                <a:sym typeface="Wingdings" panose="05000000000000000000" pitchFamily="2" charset="2"/>
              </a:rPr>
              <a:t> müssen sich selbst registrieren</a:t>
            </a:r>
            <a:endParaRPr lang="de-AT" dirty="0" smtClean="0"/>
          </a:p>
        </p:txBody>
      </p:sp>
      <p:sp>
        <p:nvSpPr>
          <p:cNvPr id="4" name="Textfeld 3"/>
          <p:cNvSpPr txBox="1"/>
          <p:nvPr/>
        </p:nvSpPr>
        <p:spPr>
          <a:xfrm rot="16200000">
            <a:off x="7918813" y="5058890"/>
            <a:ext cx="19495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 smtClean="0"/>
              <a:t>Info: Maturatag Wien, 24.9.2013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54471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Schüleraccount</a:t>
            </a:r>
            <a:r>
              <a:rPr lang="de-AT" dirty="0" smtClean="0"/>
              <a:t> registrieren</a:t>
            </a:r>
            <a:endParaRPr lang="de-A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77" y="1649252"/>
            <a:ext cx="7208322" cy="4483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 rot="16200000">
            <a:off x="7670365" y="4778683"/>
            <a:ext cx="24625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 smtClean="0"/>
              <a:t>Screenshot: </a:t>
            </a:r>
            <a:r>
              <a:rPr lang="de-AT" sz="1000" dirty="0" smtClean="0"/>
              <a:t> </a:t>
            </a:r>
            <a:r>
              <a:rPr lang="de-AT" sz="1000" dirty="0" smtClean="0"/>
              <a:t>VWA-Datenbank, 8.10.2013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292270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Ablauf – Teil 1: Erwartungshorizont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Zuordnung </a:t>
            </a:r>
            <a:r>
              <a:rPr lang="de-AT" dirty="0" err="1" smtClean="0"/>
              <a:t>SchülerInnen</a:t>
            </a:r>
            <a:r>
              <a:rPr lang="de-AT" dirty="0" smtClean="0"/>
              <a:t> </a:t>
            </a:r>
            <a:r>
              <a:rPr lang="de-AT" dirty="0" smtClean="0">
                <a:latin typeface="Cambria"/>
              </a:rPr>
              <a:t>⬄</a:t>
            </a:r>
            <a:r>
              <a:rPr lang="de-AT" dirty="0" smtClean="0"/>
              <a:t> Betreuungsperson an der Schule</a:t>
            </a:r>
          </a:p>
          <a:p>
            <a:r>
              <a:rPr lang="de-AT" dirty="0" smtClean="0"/>
              <a:t>SchülerIn gibt den Erwartungshorizont in die VWA-Datenbank ein</a:t>
            </a:r>
          </a:p>
          <a:p>
            <a:r>
              <a:rPr lang="de-AT" dirty="0" smtClean="0"/>
              <a:t>Betreuungsperson genehmigt den Erwartungshorizont</a:t>
            </a:r>
          </a:p>
          <a:p>
            <a:r>
              <a:rPr lang="de-AT" dirty="0" smtClean="0"/>
              <a:t>Direktion genehmigt den Erwartungshorizont</a:t>
            </a:r>
          </a:p>
          <a:p>
            <a:r>
              <a:rPr lang="de-AT" dirty="0" smtClean="0"/>
              <a:t>LSI genehmigt den Erwartungshorizont</a:t>
            </a:r>
          </a:p>
          <a:p>
            <a:endParaRPr lang="de-AT" dirty="0"/>
          </a:p>
        </p:txBody>
      </p:sp>
      <p:pic>
        <p:nvPicPr>
          <p:cNvPr id="4098" name="Picture 2" descr="O:\_DATEN5\_Poser\_VWA\dropbox\sketch\www.VWA.me-BB-05-daumen-hoc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846" y="3645725"/>
            <a:ext cx="1158953" cy="257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34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Ablauf – Teil 2: </a:t>
            </a:r>
            <a:br>
              <a:rPr lang="de-AT" dirty="0" smtClean="0"/>
            </a:br>
            <a:r>
              <a:rPr lang="de-AT" dirty="0" smtClean="0"/>
              <a:t>Einreichen der Arbeit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SchülerIn: fertige Arbeit wird hochgeladen (PDF, Word, </a:t>
            </a:r>
            <a:br>
              <a:rPr lang="de-AT" dirty="0" smtClean="0"/>
            </a:br>
            <a:r>
              <a:rPr lang="de-AT" dirty="0" smtClean="0"/>
              <a:t>Writer, …)</a:t>
            </a:r>
          </a:p>
          <a:p>
            <a:r>
              <a:rPr lang="de-AT" dirty="0" smtClean="0"/>
              <a:t>Plagiatsüberprüfung</a:t>
            </a:r>
          </a:p>
          <a:p>
            <a:pPr lvl="1"/>
            <a:r>
              <a:rPr lang="de-AT" dirty="0" smtClean="0"/>
              <a:t>Betreuungsperson kann eine Plagiatsprüfung durchführen </a:t>
            </a:r>
            <a:br>
              <a:rPr lang="de-AT" dirty="0" smtClean="0"/>
            </a:br>
            <a:r>
              <a:rPr lang="de-AT" dirty="0" smtClean="0"/>
              <a:t>(Anklicken einer Schaltfläche „</a:t>
            </a:r>
            <a:r>
              <a:rPr lang="de-AT" dirty="0" err="1" smtClean="0"/>
              <a:t>Plagscan</a:t>
            </a:r>
            <a:r>
              <a:rPr lang="de-AT" dirty="0" smtClean="0"/>
              <a:t>“)</a:t>
            </a:r>
          </a:p>
          <a:p>
            <a:pPr lvl="1"/>
            <a:r>
              <a:rPr lang="de-AT" dirty="0" smtClean="0"/>
              <a:t>Report ist nach einigen Tagen online verfügbar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923" y="3998473"/>
            <a:ext cx="7148947" cy="86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 rot="16200000">
            <a:off x="7663323" y="4811188"/>
            <a:ext cx="24625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 smtClean="0"/>
              <a:t>Screenshot: </a:t>
            </a:r>
            <a:r>
              <a:rPr lang="de-AT" sz="1000" dirty="0" smtClean="0"/>
              <a:t> </a:t>
            </a:r>
            <a:r>
              <a:rPr lang="de-AT" sz="1000" dirty="0" smtClean="0"/>
              <a:t>VWA-Datenbank, 8.10.2013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316706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Ablauf – Teil 3: </a:t>
            </a:r>
            <a:br>
              <a:rPr lang="de-AT" dirty="0" smtClean="0"/>
            </a:br>
            <a:r>
              <a:rPr lang="de-AT" dirty="0" smtClean="0"/>
              <a:t>Einreichen der Arbeit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971550" y="1828799"/>
            <a:ext cx="7200900" cy="4326465"/>
          </a:xfrm>
        </p:spPr>
        <p:txBody>
          <a:bodyPr>
            <a:normAutofit fontScale="92500" lnSpcReduction="20000"/>
          </a:bodyPr>
          <a:lstStyle/>
          <a:p>
            <a:r>
              <a:rPr lang="de-AT" dirty="0" smtClean="0"/>
              <a:t>Betreuungsperson beschreibt die Arbeit</a:t>
            </a:r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r>
              <a:rPr lang="de-AT" dirty="0" smtClean="0"/>
              <a:t>Einsicht in die Beschreibung der Arbeit bekommen</a:t>
            </a:r>
          </a:p>
          <a:p>
            <a:pPr lvl="1"/>
            <a:r>
              <a:rPr lang="de-AT" dirty="0" smtClean="0"/>
              <a:t>SchülerIn</a:t>
            </a:r>
          </a:p>
          <a:p>
            <a:pPr lvl="1"/>
            <a:r>
              <a:rPr lang="de-AT" dirty="0" smtClean="0"/>
              <a:t>Betreuungsperson</a:t>
            </a:r>
          </a:p>
          <a:p>
            <a:pPr lvl="1"/>
            <a:r>
              <a:rPr lang="de-AT" dirty="0" err="1" smtClean="0"/>
              <a:t>DirektorIn</a:t>
            </a:r>
            <a:endParaRPr lang="de-AT" dirty="0" smtClean="0"/>
          </a:p>
          <a:p>
            <a:pPr lvl="1"/>
            <a:r>
              <a:rPr lang="de-AT" dirty="0" smtClean="0"/>
              <a:t>LSI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314" y="2207334"/>
            <a:ext cx="7164963" cy="211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 rot="16200000">
            <a:off x="7663323" y="4621406"/>
            <a:ext cx="24625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 smtClean="0"/>
              <a:t>Screenshot: </a:t>
            </a:r>
            <a:r>
              <a:rPr lang="de-AT" sz="1000" dirty="0" smtClean="0"/>
              <a:t> </a:t>
            </a:r>
            <a:r>
              <a:rPr lang="de-AT" sz="1000" dirty="0" smtClean="0"/>
              <a:t>VWA-Datenbank, 8.10.2013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27953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031023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TS103031023</Template>
  <TotalTime>0</TotalTime>
  <Words>314</Words>
  <Application>Microsoft Office PowerPoint</Application>
  <PresentationFormat>Bildschirmpräsentation (4:3)</PresentationFormat>
  <Paragraphs>99</Paragraphs>
  <Slides>17</Slides>
  <Notes>11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TS103031023</vt:lpstr>
      <vt:lpstr>VWA – Einreichung (Vorab-Info)</vt:lpstr>
      <vt:lpstr>ACHTUNG!  DATENSTAND: Oktober 2013</vt:lpstr>
      <vt:lpstr>Allgemeine Informationen</vt:lpstr>
      <vt:lpstr>VWA-Datenbank</vt:lpstr>
      <vt:lpstr>Benutzerdaten</vt:lpstr>
      <vt:lpstr>Schüleraccount registrieren</vt:lpstr>
      <vt:lpstr>Ablauf – Teil 1: Erwartungshorizont</vt:lpstr>
      <vt:lpstr>Ablauf – Teil 2:  Einreichen der Arbeit</vt:lpstr>
      <vt:lpstr>Ablauf – Teil 3:  Einreichen der Arbeit</vt:lpstr>
      <vt:lpstr>Nachrichten - SchülerInnen</vt:lpstr>
      <vt:lpstr>Fortschrittsanzeige</vt:lpstr>
      <vt:lpstr>Einreichung DES Erwartungshorizonts durch Schüler/INNEN</vt:lpstr>
      <vt:lpstr>Einreichung – Eingabefelder 1</vt:lpstr>
      <vt:lpstr>Einreichung – Eingabefelder 2</vt:lpstr>
      <vt:lpstr>Einreichung – Eingabefelder 2</vt:lpstr>
      <vt:lpstr>Einreichung – Eingabefelder 3</vt:lpstr>
      <vt:lpstr>Danke für die Aufmerksamkeit!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2013-10-08T19:51:29Z</dcterms:created>
  <dcterms:modified xsi:type="dcterms:W3CDTF">2013-10-26T20:44:45Z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