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0" r:id="rId3"/>
    <p:sldId id="257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1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embeddedFontLs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Consolas" panose="020B0609020204030204" pitchFamily="49" charset="0"/>
      <p:regular r:id="rId34"/>
      <p:bold r:id="rId35"/>
      <p:italic r:id="rId36"/>
      <p:boldItalic r:id="rId3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ihand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58" name="Freihand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59" name="Freihand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0" name="Freihand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1" name="Freihand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2" name="Freihand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3" name="Freihand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4" name="Freihand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5" name="Freihand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6" name="Freihand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7" name="Freihand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8" name="Freihand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9" name="Freihand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0" name="Freihand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1" name="Freihand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2" name="Freihand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3" name="Freihand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4" name="Freihand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5" name="Freihand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6" name="Freihand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7" name="Freihand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8" name="Freihand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9" name="Freihand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0" name="Freihand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1" name="Freihand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2" name="Freihand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3" name="Freihand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4" name="Freihand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5" name="Freihand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6" name="Freihand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7" name="Freihand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8" name="Freihand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9" name="Freihand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0" name="Freihand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1" name="Freihand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2" name="Freihand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3" name="Freihand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4" name="Freihand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5" name="Freihand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6" name="Freihand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7" name="Freihand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8" name="Freihand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9" name="Freihand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0" name="Freihand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1" name="Freihand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2" name="Freihand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3" name="Freihand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4" name="Freihand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5" name="Freihand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6" name="Freihand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7" name="Freihand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8" name="Freihand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9" name="Freihand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0" name="Freihand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1" name="Freihand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2" name="Freihand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3" name="Freihand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4" name="Freihand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5" name="Freihand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6" name="Freihand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7" name="Freihand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8" name="Freihand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9" name="Freihand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0" name="Freihand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1" name="Freihand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2" name="Freihand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3" name="Freihand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4" name="Freihand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5" name="Freihand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6" name="Freihand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7" name="Freihand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8" name="Freihand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9" name="Freihand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0" name="Freihand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1" name="Freihand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2" name="Freihand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3" name="Freihand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4" name="Freihand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5" name="Freihand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6" name="Freihand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7" name="Freihand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8" name="Freihand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9" name="Freihand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0" name="Freihand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1" name="Freihand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2" name="Freihand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3" name="Freihand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4" name="Freihand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5" name="Freihand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6" name="Freihand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7" name="Freihand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8" name="Freihand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9" name="Freihand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0" name="Freihand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1" name="Freihand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2" name="Freihand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3" name="Freihand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4" name="Freihand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5" name="Freihand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6" name="Freihand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7" name="Freihand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8" name="Freihand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9" name="Freihand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0" name="Freihand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1" name="Freihand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2" name="Freihand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3" name="Freihand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4" name="Freihand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5" name="Freihand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6" name="Freihand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7" name="Freihand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8" name="Freihand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9" name="Freihand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0" name="Freihand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1" name="Freihand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2" name="Freihand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3" name="Freihand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4" name="Freihand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5" name="Freihand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6" name="Freihand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7" name="Freihand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8" name="Freihand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9" name="Freihand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05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ihand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9" name="Freihand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0" name="Freihand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8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8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62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9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0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3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4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5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6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7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8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8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95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9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0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4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4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1" y="410106"/>
            <a:ext cx="9146380" cy="102076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41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ihand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57" name="Freihand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58" name="Freihand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59" name="Freihand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0" name="Freihand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1" name="Freihand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2" name="Freihand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3" name="Freihand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4" name="Freihand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5" name="Freihand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6" name="Freihand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7" name="Freihand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8" name="Freihand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69" name="Freihand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0" name="Freihand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1" name="Freihand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2" name="Freihand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3" name="Freihand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4" name="Freihand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5" name="Freihand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6" name="Freihand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7" name="Freihand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8" name="Freihand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79" name="Freihand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0" name="Freihand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1" name="Freihand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2" name="Freihand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3" name="Freihand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4" name="Freihand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5" name="Freihand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6" name="Freihand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7" name="Freihand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8" name="Freihand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89" name="Freihand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0" name="Freihand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1" name="Freihand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2" name="Freihand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3" name="Freihand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4" name="Freihand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5" name="Freihand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6" name="Freihand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7" name="Freihand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8" name="Freihand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299" name="Freihand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0" name="Freihand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1" name="Freihand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2" name="Freihand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3" name="Freihand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4" name="Freihand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5" name="Freihand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6" name="Freihand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7" name="Freihand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8" name="Freihand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09" name="Freihand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0" name="Freihand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1" name="Freihand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2" name="Freihand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3" name="Freihand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4" name="Freihand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5" name="Freihand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6" name="Freihand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7" name="Freihand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8" name="Freihand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19" name="Freihand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0" name="Freihand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1" name="Freihand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2" name="Freihand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3" name="Freihand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4" name="Freihand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5" name="Freihand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6" name="Freihand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7" name="Freihand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8" name="Freihand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29" name="Freihand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0" name="Freihand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1" name="Freihand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2" name="Freihand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3" name="Freihand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4" name="Freihand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5" name="Freihand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6" name="Freihand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7" name="Freihand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8" name="Freihand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39" name="Freihand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0" name="Freihand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1" name="Freihand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2" name="Freihand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3" name="Freihand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4" name="Freihand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5" name="Freihand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6" name="Freihand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7" name="Freihand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8" name="Freihand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49" name="Freihand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0" name="Freihand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1" name="Freihand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2" name="Freihand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3" name="Freihand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4" name="Freihand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5" name="Freihand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6" name="Freihand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7" name="Freihand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8" name="Freihand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59" name="Freihand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0" name="Freihand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1" name="Freihand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2" name="Freihand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3" name="Freihand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4" name="Freihand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5" name="Freihand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6" name="Freihand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7" name="Freihand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8" name="Freihand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69" name="Freihand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0" name="Freihand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1" name="Freihand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2" name="Freihand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3" name="Freihand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4" name="Freihand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5" name="Freihand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6" name="Freihand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7" name="Freihand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  <p:sp>
          <p:nvSpPr>
            <p:cNvPr id="378" name="Freihand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88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0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1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2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3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4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5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6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7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8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9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0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1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2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3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4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5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6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7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8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9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0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1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2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3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4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5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6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7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8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9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0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1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2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3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4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5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6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7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8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9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0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1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2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3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4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5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6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7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8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9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0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1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2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3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4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5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6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7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8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9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0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1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2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3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4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5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6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7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8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9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0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1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2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19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ihand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2" name="Freihand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3" name="Freihand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4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5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6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7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8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9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0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1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2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3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4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5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6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7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8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9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0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1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2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3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4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5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6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7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8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9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0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1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2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3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4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5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6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7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8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9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0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1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2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3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4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5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6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7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8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9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0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1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2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3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4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5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6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7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8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9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0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1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2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3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4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5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6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7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8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9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0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1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2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3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4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03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58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59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0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1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2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3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4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5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6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7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8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69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0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1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2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3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4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5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6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7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8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79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0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1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2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3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4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5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6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7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8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89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0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1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2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3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4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5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6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7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8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199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0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1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2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3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4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5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6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7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8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09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0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1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2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3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4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5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6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7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8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19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0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1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2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3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4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5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6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7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8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29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  <p:sp>
          <p:nvSpPr>
            <p:cNvPr id="230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0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05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uppieren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ieren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ihand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ihand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ihand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ieren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ihand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ihand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ihand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ieren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ieren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ihand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ihand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ihand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ieren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ihand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ihand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ihand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46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uppieren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ieren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ihand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ihand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ihand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ieren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ihand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ihand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ihand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ieren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ieren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ihand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ihand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ihand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ieren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ihand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ihand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ihand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ihand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ihand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ihand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ihand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ihand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ihand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ihand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ihand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ihand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ihand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ihand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ihand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ihand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ihand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ihand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ihand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ihand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ihand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ihand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ihand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ihand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ihand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ihand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ihand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ihand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ihand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ihand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ihand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ihand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ihand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ihand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ihand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ihand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ihand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ihand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ihand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ihand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ihand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ihand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ihand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ihand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ihand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ihand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ihand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ihand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ihand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ihand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ihand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ihand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ihand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ihand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ihand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ihand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ihand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ihand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ihand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ihand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ihand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ihand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ihand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ihand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ihand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ihand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ihand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ihand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ihand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ihand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ihand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ihand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ihand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ihand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800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07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77BA-512B-4BC6-8860-AD370D9D6B88}" type="datetimeFigureOut">
              <a:rPr lang="de-AT" smtClean="0"/>
              <a:t>26.02.2014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BDE-98A7-40CF-A897-E5BC0D948732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extfeld 6"/>
          <p:cNvSpPr txBox="1"/>
          <p:nvPr userDrawn="1"/>
        </p:nvSpPr>
        <p:spPr>
          <a:xfrm>
            <a:off x="1486819" y="6523268"/>
            <a:ext cx="9203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1200" dirty="0" smtClean="0"/>
              <a:t>www.VorWissenschaftlicheArbeit.info      |     www.Gym-Hartberg.ac.at         |       VFPC     |       68. Fortbildungswoche     | </a:t>
            </a:r>
            <a:r>
              <a:rPr lang="de-AT" sz="1200" baseline="0" dirty="0" smtClean="0"/>
              <a:t>    2014   </a:t>
            </a:r>
            <a:r>
              <a:rPr lang="de-AT" sz="1200" dirty="0" smtClean="0"/>
              <a:t> |     </a:t>
            </a:r>
            <a:r>
              <a:rPr lang="de-AT" sz="1200" baseline="0" dirty="0" smtClean="0"/>
              <a:t>Friedrich Saurer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88008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vorwissenschaftlichearbeit.inf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810" y="1309511"/>
            <a:ext cx="9648294" cy="3262489"/>
          </a:xfrm>
        </p:spPr>
        <p:txBody>
          <a:bodyPr/>
          <a:lstStyle/>
          <a:p>
            <a:r>
              <a:rPr lang="de-AT" sz="4800" dirty="0"/>
              <a:t>Fakten und Mythen über die </a:t>
            </a:r>
            <a:r>
              <a:rPr lang="de-AT" sz="4800" dirty="0" smtClean="0"/>
              <a:t>Vorwissenschaftliche Arbeit</a:t>
            </a:r>
            <a:br>
              <a:rPr lang="de-AT" sz="4800" dirty="0" smtClean="0"/>
            </a:br>
            <a:r>
              <a:rPr lang="de-AT" sz="4800" dirty="0" smtClean="0"/>
              <a:t/>
            </a:r>
            <a:br>
              <a:rPr lang="de-AT" sz="4800" dirty="0" smtClean="0"/>
            </a:br>
            <a:r>
              <a:rPr lang="de-AT" sz="4800" dirty="0" smtClean="0"/>
              <a:t>VWA-Betreuung (</a:t>
            </a:r>
            <a:r>
              <a:rPr lang="de-AT" sz="4800" dirty="0" err="1" smtClean="0"/>
              <a:t>NaWi</a:t>
            </a:r>
            <a:r>
              <a:rPr lang="de-AT" sz="4800" dirty="0" smtClean="0"/>
              <a:t>)</a:t>
            </a:r>
            <a:endParaRPr lang="de-AT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4572" y="5204178"/>
            <a:ext cx="9538125" cy="841462"/>
          </a:xfrm>
        </p:spPr>
        <p:txBody>
          <a:bodyPr>
            <a:normAutofit/>
          </a:bodyPr>
          <a:lstStyle/>
          <a:p>
            <a:pPr algn="ctr"/>
            <a:r>
              <a:rPr lang="de-AT" sz="2400" dirty="0"/>
              <a:t>68. Fortbildungswoche für Lehrkräfte aus Physik und Chemie, 27.4.2014</a:t>
            </a:r>
            <a:br>
              <a:rPr lang="de-AT" sz="2400" dirty="0"/>
            </a:br>
            <a:r>
              <a:rPr lang="de-AT" sz="2400" dirty="0"/>
              <a:t>Friedrich Saurer, Gymnasium Hartberg</a:t>
            </a:r>
          </a:p>
          <a:p>
            <a:endParaRPr lang="de-AT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003635" y="586097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65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Kann die VWA negativ beurteilt werden?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JA!</a:t>
            </a:r>
          </a:p>
          <a:p>
            <a:r>
              <a:rPr lang="de-AT" dirty="0" smtClean="0"/>
              <a:t>In der Empfehlung zu den Beurteilungskriterien</a:t>
            </a:r>
            <a:r>
              <a:rPr lang="de-AT" dirty="0"/>
              <a:t> </a:t>
            </a:r>
            <a:r>
              <a:rPr lang="de-AT" dirty="0" smtClean="0"/>
              <a:t>werden für die Beurteilung die Erfüllungsgrade mit dem Kalkül </a:t>
            </a:r>
            <a:r>
              <a:rPr lang="de-AT" dirty="0" smtClean="0"/>
              <a:t>von </a:t>
            </a:r>
            <a:r>
              <a:rPr lang="de-AT" dirty="0" smtClean="0"/>
              <a:t>„überwiegend“ bis „weit über das geforderte Maß hinaus“ genannt.</a:t>
            </a:r>
          </a:p>
          <a:p>
            <a:r>
              <a:rPr lang="de-AT" dirty="0" smtClean="0"/>
              <a:t>Wird das Kalkül überwiegend nicht</a:t>
            </a:r>
            <a:r>
              <a:rPr lang="de-AT" dirty="0" smtClean="0"/>
              <a:t> erreicht,</a:t>
            </a:r>
            <a:br>
              <a:rPr lang="de-AT" dirty="0" smtClean="0"/>
            </a:br>
            <a:r>
              <a:rPr lang="de-AT" dirty="0" smtClean="0"/>
              <a:t>führt dies zu </a:t>
            </a:r>
            <a:r>
              <a:rPr lang="de-AT" dirty="0" smtClean="0"/>
              <a:t>einer negativen Beurteilung.</a:t>
            </a:r>
          </a:p>
        </p:txBody>
      </p:sp>
    </p:spTree>
    <p:extLst>
      <p:ext uri="{BB962C8B-B14F-4D97-AF65-F5344CB8AC3E}">
        <p14:creationId xmlns:p14="http://schemas.microsoft.com/office/powerpoint/2010/main" val="37620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Muss ein Experiment </a:t>
            </a:r>
            <a:r>
              <a:rPr lang="de-AT" dirty="0" smtClean="0"/>
              <a:t>gemacht werden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14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Muss ein Experiment gemacht werden?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Nein!</a:t>
            </a:r>
          </a:p>
          <a:p>
            <a:r>
              <a:rPr lang="de-AT" dirty="0" smtClean="0"/>
              <a:t>Reine Literaturarbeit ist möglich</a:t>
            </a:r>
            <a:br>
              <a:rPr lang="de-AT" dirty="0" smtClean="0"/>
            </a:br>
            <a:r>
              <a:rPr lang="de-AT" dirty="0" smtClean="0"/>
              <a:t>(auch im </a:t>
            </a:r>
            <a:r>
              <a:rPr lang="de-AT" dirty="0" err="1" smtClean="0"/>
              <a:t>NaWi</a:t>
            </a:r>
            <a:r>
              <a:rPr lang="de-AT" dirty="0" smtClean="0"/>
              <a:t>-Bereich).</a:t>
            </a:r>
          </a:p>
          <a:p>
            <a:r>
              <a:rPr lang="de-AT" dirty="0" smtClean="0"/>
              <a:t>Experiment / Untersuchung führt zu </a:t>
            </a:r>
            <a:br>
              <a:rPr lang="de-AT" dirty="0" smtClean="0"/>
            </a:br>
            <a:r>
              <a:rPr lang="de-AT" dirty="0" smtClean="0"/>
              <a:t>eigenen Ergebnissen =&gt; Plagiatsgefahr sinkt!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49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Sprache der Arbeit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26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Sprache der Arbeit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Abstract: Deutsch oder Englisch</a:t>
            </a:r>
          </a:p>
          <a:p>
            <a:r>
              <a:rPr lang="de-AT" dirty="0" smtClean="0"/>
              <a:t>Arbeit: </a:t>
            </a:r>
          </a:p>
          <a:p>
            <a:pPr lvl="1"/>
            <a:r>
              <a:rPr lang="de-AT" dirty="0" smtClean="0"/>
              <a:t>auch in einer anderen l</a:t>
            </a:r>
            <a:r>
              <a:rPr lang="de-AT" dirty="0" smtClean="0"/>
              <a:t>ebenden Fremdsprache</a:t>
            </a:r>
            <a:endParaRPr lang="de-AT" dirty="0" smtClean="0"/>
          </a:p>
          <a:p>
            <a:pPr lvl="1"/>
            <a:r>
              <a:rPr lang="de-AT" dirty="0" smtClean="0"/>
              <a:t>Diese m</a:t>
            </a:r>
            <a:r>
              <a:rPr lang="de-AT" dirty="0" smtClean="0"/>
              <a:t>uss </a:t>
            </a:r>
            <a:r>
              <a:rPr lang="de-AT" dirty="0" smtClean="0"/>
              <a:t>vom Schüler an der </a:t>
            </a:r>
            <a:br>
              <a:rPr lang="de-AT" dirty="0" smtClean="0"/>
            </a:br>
            <a:r>
              <a:rPr lang="de-AT" dirty="0" smtClean="0"/>
              <a:t>Schule besucht worden </a:t>
            </a:r>
            <a:r>
              <a:rPr lang="de-AT" dirty="0" smtClean="0"/>
              <a:t>sein.</a:t>
            </a:r>
            <a:endParaRPr lang="de-AT" dirty="0" smtClean="0"/>
          </a:p>
          <a:p>
            <a:pPr lvl="1"/>
            <a:r>
              <a:rPr lang="de-AT" dirty="0" smtClean="0"/>
              <a:t>Einvernehmen mit der </a:t>
            </a:r>
            <a:br>
              <a:rPr lang="de-AT" dirty="0" smtClean="0"/>
            </a:br>
            <a:r>
              <a:rPr lang="de-AT" dirty="0" smtClean="0"/>
              <a:t>Betreuungsperson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6" y="3454741"/>
            <a:ext cx="5208199" cy="319002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895356" y="4192490"/>
            <a:ext cx="3881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</a:rPr>
              <a:t>BGBl</a:t>
            </a:r>
            <a:r>
              <a:rPr lang="nn-NO" dirty="0">
                <a:solidFill>
                  <a:schemeClr val="bg1"/>
                </a:solidFill>
              </a:rPr>
              <a:t>. II Nr. 174/2012 v. </a:t>
            </a:r>
            <a:r>
              <a:rPr lang="nn-NO" dirty="0" smtClean="0">
                <a:solidFill>
                  <a:schemeClr val="bg1"/>
                </a:solidFill>
              </a:rPr>
              <a:t>30.5.2012 §8. (5)</a:t>
            </a:r>
          </a:p>
          <a:p>
            <a:endParaRPr lang="nn-NO" dirty="0">
              <a:solidFill>
                <a:schemeClr val="bg1"/>
              </a:solidFill>
            </a:endParaRPr>
          </a:p>
          <a:p>
            <a:r>
              <a:rPr lang="nn-NO" dirty="0">
                <a:solidFill>
                  <a:schemeClr val="bg1"/>
                </a:solidFill>
              </a:rPr>
              <a:t>BGBl. II Nr. 174/2012 v. 30.5.2012 §8. </a:t>
            </a:r>
            <a:r>
              <a:rPr lang="nn-NO" dirty="0" smtClean="0">
                <a:solidFill>
                  <a:schemeClr val="bg1"/>
                </a:solidFill>
              </a:rPr>
              <a:t>(4)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Sprache der Arbeit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Präsentation:</a:t>
            </a:r>
          </a:p>
          <a:p>
            <a:pPr lvl="1"/>
            <a:r>
              <a:rPr lang="de-AT" dirty="0"/>
              <a:t>i</a:t>
            </a:r>
            <a:r>
              <a:rPr lang="de-AT" dirty="0" smtClean="0"/>
              <a:t>n </a:t>
            </a:r>
            <a:r>
              <a:rPr lang="de-AT" dirty="0" smtClean="0"/>
              <a:t>der Sprache der Arbeit</a:t>
            </a:r>
          </a:p>
          <a:p>
            <a:pPr lvl="1">
              <a:tabLst>
                <a:tab pos="2336800" algn="l"/>
              </a:tabLst>
            </a:pPr>
            <a:r>
              <a:rPr lang="de-AT" dirty="0" smtClean="0"/>
              <a:t>Arbeit in einer lebenden Fremdsprache:</a:t>
            </a:r>
            <a:br>
              <a:rPr lang="de-AT" dirty="0" smtClean="0"/>
            </a:br>
            <a:r>
              <a:rPr lang="de-AT" dirty="0" smtClean="0"/>
              <a:t>Zustimmung aller Kommissionsmitglieder</a:t>
            </a:r>
            <a:br>
              <a:rPr lang="de-AT" dirty="0" smtClean="0"/>
            </a:br>
            <a:r>
              <a:rPr lang="de-AT" dirty="0" smtClean="0"/>
              <a:t>notwendig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6" y="3657943"/>
            <a:ext cx="5208199" cy="319002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895356" y="4395692"/>
            <a:ext cx="3884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>
              <a:solidFill>
                <a:schemeClr val="bg1"/>
              </a:solidFill>
            </a:endParaRPr>
          </a:p>
          <a:p>
            <a:endParaRPr lang="nn-NO" dirty="0">
              <a:solidFill>
                <a:schemeClr val="bg1"/>
              </a:solidFill>
            </a:endParaRPr>
          </a:p>
          <a:p>
            <a:r>
              <a:rPr lang="nn-NO" dirty="0">
                <a:solidFill>
                  <a:schemeClr val="bg1"/>
                </a:solidFill>
              </a:rPr>
              <a:t>BGBl. II Nr. 174/2012 v. 30.5.2012 §8. </a:t>
            </a:r>
            <a:r>
              <a:rPr lang="nn-NO" dirty="0" smtClean="0">
                <a:solidFill>
                  <a:schemeClr val="bg1"/>
                </a:solidFill>
              </a:rPr>
              <a:t>(6)</a:t>
            </a:r>
            <a:endParaRPr lang="de-AT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>VWA-Betreuung</a:t>
            </a:r>
            <a:br>
              <a:rPr lang="de-AT" dirty="0" smtClean="0">
                <a:solidFill>
                  <a:srgbClr val="FF0000"/>
                </a:solidFill>
              </a:rPr>
            </a:br>
            <a:r>
              <a:rPr lang="de-AT" sz="3600" dirty="0" smtClean="0">
                <a:solidFill>
                  <a:srgbClr val="FF0000"/>
                </a:solidFill>
              </a:rPr>
              <a:t>im </a:t>
            </a:r>
            <a:r>
              <a:rPr lang="de-AT" sz="3600" dirty="0" smtClean="0">
                <a:solidFill>
                  <a:srgbClr val="FF0000"/>
                </a:solidFill>
              </a:rPr>
              <a:t>naturwissenschaftlichen </a:t>
            </a:r>
            <a:r>
              <a:rPr lang="de-AT" sz="3600" dirty="0" smtClean="0">
                <a:solidFill>
                  <a:srgbClr val="FF0000"/>
                </a:solidFill>
              </a:rPr>
              <a:t>Bereich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93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Vorwissenschaftliche Arbeit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Literaturbearbeitung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/>
              <a:t>p</a:t>
            </a:r>
            <a:r>
              <a:rPr lang="de-AT" dirty="0" smtClean="0"/>
              <a:t>roduktive </a:t>
            </a:r>
            <a:r>
              <a:rPr lang="de-AT" dirty="0" smtClean="0"/>
              <a:t>Arbeit</a:t>
            </a:r>
          </a:p>
          <a:p>
            <a:pPr lvl="1"/>
            <a:r>
              <a:rPr lang="de-AT" dirty="0" smtClean="0"/>
              <a:t>Experimente</a:t>
            </a:r>
          </a:p>
          <a:p>
            <a:pPr lvl="1"/>
            <a:r>
              <a:rPr lang="de-AT" dirty="0" smtClean="0"/>
              <a:t>Fragebogen</a:t>
            </a:r>
          </a:p>
          <a:p>
            <a:pPr lvl="1"/>
            <a:r>
              <a:rPr lang="de-AT" dirty="0" smtClean="0"/>
              <a:t>Produktvergleich</a:t>
            </a:r>
          </a:p>
          <a:p>
            <a:pPr lvl="1"/>
            <a:r>
              <a:rPr lang="de-AT" dirty="0" smtClean="0"/>
              <a:t>…</a:t>
            </a:r>
            <a:endParaRPr lang="de-AT" dirty="0"/>
          </a:p>
        </p:txBody>
      </p:sp>
      <p:pic>
        <p:nvPicPr>
          <p:cNvPr id="6" name="Picture 2" descr="D:\_Daten6\Projekte\Grafiken-Tablett\stern-plagiat-such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339" y="3875795"/>
            <a:ext cx="1907704" cy="22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Durchführung der VWA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selbstständig</a:t>
            </a:r>
            <a:endParaRPr lang="de-AT" dirty="0" smtClean="0"/>
          </a:p>
          <a:p>
            <a:r>
              <a:rPr lang="de-AT" dirty="0" smtClean="0"/>
              <a:t>außerhalb der Unterrichtszeit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Problem: </a:t>
            </a:r>
            <a:br>
              <a:rPr lang="de-AT" dirty="0" smtClean="0"/>
            </a:br>
            <a:r>
              <a:rPr lang="de-AT" dirty="0" smtClean="0"/>
              <a:t>Nutzung des </a:t>
            </a:r>
            <a:br>
              <a:rPr lang="de-AT" dirty="0" smtClean="0"/>
            </a:br>
            <a:r>
              <a:rPr lang="de-AT" dirty="0" smtClean="0"/>
              <a:t>CH-Saals / Labors?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6" y="3657943"/>
            <a:ext cx="5208199" cy="319002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895356" y="4395692"/>
            <a:ext cx="38849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„Die </a:t>
            </a:r>
            <a:r>
              <a:rPr lang="de-AT" dirty="0">
                <a:solidFill>
                  <a:schemeClr val="bg1"/>
                </a:solidFill>
              </a:rPr>
              <a:t>schriftliche Arbeit ist als </a:t>
            </a:r>
            <a:r>
              <a:rPr lang="de-AT" dirty="0" smtClean="0">
                <a:solidFill>
                  <a:schemeClr val="bg1"/>
                </a:solidFill>
              </a:rPr>
              <a:t>selbst-</a:t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ständige </a:t>
            </a:r>
            <a:r>
              <a:rPr lang="de-AT" dirty="0">
                <a:solidFill>
                  <a:schemeClr val="bg1"/>
                </a:solidFill>
              </a:rPr>
              <a:t>Arbeit außerhalb der </a:t>
            </a:r>
            <a:r>
              <a:rPr lang="de-AT" dirty="0" smtClean="0">
                <a:solidFill>
                  <a:schemeClr val="bg1"/>
                </a:solidFill>
              </a:rPr>
              <a:t/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Unterrichtszeit </a:t>
            </a:r>
            <a:r>
              <a:rPr lang="de-AT" dirty="0">
                <a:solidFill>
                  <a:schemeClr val="bg1"/>
                </a:solidFill>
              </a:rPr>
              <a:t>zu bearbeiten </a:t>
            </a:r>
            <a:r>
              <a:rPr lang="de-AT" dirty="0" smtClean="0">
                <a:solidFill>
                  <a:schemeClr val="bg1"/>
                </a:solidFill>
              </a:rPr>
              <a:t>…“</a:t>
            </a:r>
            <a:endParaRPr lang="de-AT" dirty="0">
              <a:solidFill>
                <a:schemeClr val="bg1"/>
              </a:solidFill>
            </a:endParaRPr>
          </a:p>
          <a:p>
            <a:endParaRPr lang="nn-NO" dirty="0">
              <a:solidFill>
                <a:schemeClr val="bg1"/>
              </a:solidFill>
            </a:endParaRPr>
          </a:p>
          <a:p>
            <a:r>
              <a:rPr lang="nn-NO" dirty="0">
                <a:solidFill>
                  <a:schemeClr val="bg1"/>
                </a:solidFill>
              </a:rPr>
              <a:t>BGBl. II Nr. 174/2012 v. 30.5.2012 </a:t>
            </a:r>
            <a:r>
              <a:rPr lang="nn-NO" dirty="0" smtClean="0">
                <a:solidFill>
                  <a:schemeClr val="bg1"/>
                </a:solidFill>
              </a:rPr>
              <a:t>§9. (1)</a:t>
            </a:r>
            <a:endParaRPr lang="de-AT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Chemielabor / Physiksaal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/>
              <a:t>Lösungsmöglichkeiten:</a:t>
            </a:r>
            <a:endParaRPr lang="de-AT" dirty="0"/>
          </a:p>
          <a:p>
            <a:r>
              <a:rPr lang="de-AT" dirty="0"/>
              <a:t>Labornachmittage</a:t>
            </a:r>
          </a:p>
          <a:p>
            <a:pPr lvl="1"/>
            <a:r>
              <a:rPr lang="de-AT" dirty="0" smtClean="0"/>
              <a:t>Eine Betreuungsperson beaufsichtigt</a:t>
            </a:r>
            <a:endParaRPr lang="de-AT" dirty="0"/>
          </a:p>
          <a:p>
            <a:pPr marL="548640" lvl="2" indent="0">
              <a:buNone/>
            </a:pPr>
            <a:r>
              <a:rPr lang="de-AT" dirty="0" smtClean="0"/>
              <a:t>CH-Labor, PH-Saal</a:t>
            </a:r>
            <a:r>
              <a:rPr lang="de-AT" dirty="0"/>
              <a:t> </a:t>
            </a:r>
            <a:r>
              <a:rPr lang="de-AT" dirty="0" smtClean="0"/>
              <a:t>und </a:t>
            </a:r>
            <a:r>
              <a:rPr lang="de-AT" dirty="0" smtClean="0"/>
              <a:t>BU-Saal.</a:t>
            </a:r>
            <a:endParaRPr lang="de-AT" dirty="0"/>
          </a:p>
          <a:p>
            <a:r>
              <a:rPr lang="de-AT" dirty="0"/>
              <a:t>u</a:t>
            </a:r>
            <a:r>
              <a:rPr lang="de-AT" dirty="0" smtClean="0"/>
              <a:t>ngefährliche </a:t>
            </a:r>
            <a:r>
              <a:rPr lang="de-AT" dirty="0" smtClean="0"/>
              <a:t>Experimente zu Hause</a:t>
            </a:r>
          </a:p>
          <a:p>
            <a:r>
              <a:rPr lang="de-AT" dirty="0"/>
              <a:t>k</a:t>
            </a:r>
            <a:r>
              <a:rPr lang="de-AT" dirty="0" smtClean="0"/>
              <a:t>eine </a:t>
            </a:r>
            <a:r>
              <a:rPr lang="de-AT" dirty="0" smtClean="0"/>
              <a:t>experimentelle Arbeit</a:t>
            </a:r>
          </a:p>
        </p:txBody>
      </p:sp>
      <p:pic>
        <p:nvPicPr>
          <p:cNvPr id="4" name="Picture 2" descr="D:\_Daten6\Projekte\Grafiken-Tablett\sternm-13824737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649" y="3374090"/>
            <a:ext cx="2273966" cy="30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Fakten und Mythen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56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Nutzung von Schulgeräten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Thermometer</a:t>
            </a:r>
          </a:p>
          <a:p>
            <a:r>
              <a:rPr lang="de-AT" dirty="0" smtClean="0"/>
              <a:t>pH-Meter</a:t>
            </a:r>
          </a:p>
          <a:p>
            <a:r>
              <a:rPr lang="de-AT" dirty="0" smtClean="0"/>
              <a:t>Wasseruntersuchungskoffer</a:t>
            </a:r>
          </a:p>
          <a:p>
            <a:r>
              <a:rPr lang="de-AT" dirty="0" smtClean="0"/>
              <a:t>Energiemessgeräte</a:t>
            </a:r>
          </a:p>
          <a:p>
            <a:r>
              <a:rPr lang="de-AT" dirty="0" smtClean="0"/>
              <a:t>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79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Nutzung von Schulgeräten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Anschaffung von Leihgeräten in der Schule</a:t>
            </a:r>
            <a:endParaRPr lang="de-AT" dirty="0"/>
          </a:p>
          <a:p>
            <a:pPr lvl="1"/>
            <a:r>
              <a:rPr lang="de-AT" dirty="0" smtClean="0"/>
              <a:t>durch Sponsoren</a:t>
            </a:r>
          </a:p>
          <a:p>
            <a:pPr lvl="1"/>
            <a:r>
              <a:rPr lang="de-AT" dirty="0" smtClean="0"/>
              <a:t>Gerätespenden von Firmen</a:t>
            </a:r>
          </a:p>
          <a:p>
            <a:pPr lvl="1"/>
            <a:r>
              <a:rPr lang="de-AT" dirty="0" smtClean="0"/>
              <a:t>Elternverein</a:t>
            </a:r>
          </a:p>
          <a:p>
            <a:pPr lvl="1"/>
            <a:endParaRPr lang="de-AT" dirty="0"/>
          </a:p>
          <a:p>
            <a:r>
              <a:rPr lang="de-AT" dirty="0" smtClean="0"/>
              <a:t>Kooperation mit Firmen</a:t>
            </a:r>
          </a:p>
          <a:p>
            <a:pPr lvl="1"/>
            <a:r>
              <a:rPr lang="de-AT" dirty="0" smtClean="0"/>
              <a:t>Leihgeräte von der Firma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84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„Alternative“ Messgeräte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Smartphone</a:t>
            </a:r>
          </a:p>
          <a:p>
            <a:pPr lvl="1"/>
            <a:r>
              <a:rPr lang="de-AT" dirty="0" smtClean="0"/>
              <a:t>Helligkeitssensor =&gt; Photometrie</a:t>
            </a:r>
          </a:p>
          <a:p>
            <a:pPr lvl="1"/>
            <a:r>
              <a:rPr lang="de-AT" dirty="0" smtClean="0"/>
              <a:t>Mikrofon =&gt; </a:t>
            </a:r>
            <a:r>
              <a:rPr lang="de-AT" dirty="0" smtClean="0"/>
              <a:t>Lautstärkenmessung</a:t>
            </a:r>
            <a:endParaRPr lang="de-AT" dirty="0" smtClean="0"/>
          </a:p>
          <a:p>
            <a:r>
              <a:rPr lang="de-AT" dirty="0" smtClean="0"/>
              <a:t>Messstreifen </a:t>
            </a:r>
          </a:p>
          <a:p>
            <a:pPr lvl="1"/>
            <a:r>
              <a:rPr lang="de-AT" dirty="0" smtClean="0"/>
              <a:t>pH-Wert</a:t>
            </a:r>
          </a:p>
          <a:p>
            <a:pPr lvl="1"/>
            <a:r>
              <a:rPr lang="de-AT" dirty="0" smtClean="0"/>
              <a:t>Medizinbereich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007" y="4041422"/>
            <a:ext cx="2095468" cy="23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Beurteilung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92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40.000 – 60.000 Zeichen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In einem (sehr geringen, aber) tolerierbaren Ausmaß kann eine Über- bzw. </a:t>
            </a:r>
            <a:r>
              <a:rPr lang="de-AT" dirty="0" smtClean="0"/>
              <a:t>Unterschreitung </a:t>
            </a:r>
            <a:r>
              <a:rPr lang="de-AT" dirty="0"/>
              <a:t>akzeptiert werden, wenn die Themenstellung und die damit in Verbindung </a:t>
            </a:r>
            <a:r>
              <a:rPr lang="de-AT" dirty="0" smtClean="0"/>
              <a:t>stehende </a:t>
            </a:r>
            <a:r>
              <a:rPr lang="de-AT" dirty="0"/>
              <a:t>Fragestellung</a:t>
            </a:r>
          </a:p>
          <a:p>
            <a:pPr lvl="1"/>
            <a:r>
              <a:rPr lang="de-AT" dirty="0" smtClean="0"/>
              <a:t>vollständig</a:t>
            </a:r>
            <a:r>
              <a:rPr lang="de-AT" dirty="0"/>
              <a:t>,</a:t>
            </a:r>
          </a:p>
          <a:p>
            <a:pPr lvl="1"/>
            <a:r>
              <a:rPr lang="de-AT" dirty="0" smtClean="0"/>
              <a:t>konzise</a:t>
            </a:r>
            <a:r>
              <a:rPr lang="de-AT" dirty="0"/>
              <a:t>,</a:t>
            </a:r>
          </a:p>
          <a:p>
            <a:pPr lvl="1"/>
            <a:r>
              <a:rPr lang="de-AT" dirty="0" smtClean="0"/>
              <a:t>dem </a:t>
            </a:r>
            <a:r>
              <a:rPr lang="de-AT" dirty="0"/>
              <a:t>Inhalt und den Methoden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angemessen und</a:t>
            </a:r>
          </a:p>
          <a:p>
            <a:pPr lvl="1"/>
            <a:r>
              <a:rPr lang="de-AT" dirty="0" smtClean="0"/>
              <a:t>in ihrer Argumentation schlüssig</a:t>
            </a:r>
          </a:p>
          <a:p>
            <a:pPr marL="0" indent="0" defTabSz="271463">
              <a:buNone/>
            </a:pPr>
            <a:r>
              <a:rPr lang="de-AT" dirty="0"/>
              <a:t>	</a:t>
            </a:r>
            <a:r>
              <a:rPr lang="de-AT" dirty="0" smtClean="0"/>
              <a:t>behandelt wurden: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11" y="4124041"/>
            <a:ext cx="4208384" cy="273395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117963" y="4890855"/>
            <a:ext cx="2937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Beurteilungskriterien für das </a:t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Prüfungsgebiet VWA </a:t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(11/2013) – Seite 5</a:t>
            </a:r>
            <a:endParaRPr lang="de-AT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Nicht-lineare Texte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Grafiken</a:t>
            </a:r>
          </a:p>
          <a:p>
            <a:r>
              <a:rPr lang="de-AT" dirty="0" smtClean="0"/>
              <a:t>Statistiken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>
                <a:sym typeface="Wingdings" panose="05000000000000000000" pitchFamily="2" charset="2"/>
              </a:rPr>
              <a:t>„ … entsprechend zu berücksichtigen.“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88" y="4315954"/>
            <a:ext cx="4208384" cy="273395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038940" y="5082768"/>
            <a:ext cx="2937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Beurteilungskriterien für das </a:t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Prüfungsgebiet VWA </a:t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(11/2013) – Seite 5</a:t>
            </a:r>
            <a:endParaRPr lang="de-AT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Nicht-lineare Texte aus dem Internet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</a:t>
            </a:r>
            <a:r>
              <a:rPr lang="de-AT" dirty="0" smtClean="0"/>
              <a:t>eine </a:t>
            </a:r>
            <a:r>
              <a:rPr lang="de-AT" dirty="0" smtClean="0"/>
              <a:t>Leistung des </a:t>
            </a:r>
            <a:r>
              <a:rPr lang="de-AT" dirty="0" smtClean="0"/>
              <a:t>Schülers</a:t>
            </a:r>
            <a:endParaRPr lang="de-AT" dirty="0" smtClean="0"/>
          </a:p>
          <a:p>
            <a:r>
              <a:rPr lang="de-AT" dirty="0"/>
              <a:t>w</a:t>
            </a:r>
            <a:r>
              <a:rPr lang="de-AT" dirty="0" smtClean="0"/>
              <a:t>erden </a:t>
            </a:r>
            <a:r>
              <a:rPr lang="de-AT" dirty="0" smtClean="0"/>
              <a:t>nicht </a:t>
            </a:r>
            <a:r>
              <a:rPr lang="de-AT" dirty="0" smtClean="0"/>
              <a:t>berücksichtigt</a:t>
            </a:r>
            <a:endParaRPr lang="de-AT" dirty="0" smtClean="0"/>
          </a:p>
          <a:p>
            <a:pPr marL="0" indent="0">
              <a:buNone/>
            </a:pP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75" y="3736621"/>
            <a:ext cx="2447182" cy="22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Nicht-lineare Texte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des </a:t>
            </a:r>
            <a:r>
              <a:rPr lang="de-AT" dirty="0" smtClean="0"/>
              <a:t>VWA-Erstellers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eigene Visualisierung </a:t>
            </a:r>
            <a:r>
              <a:rPr lang="de-AT" dirty="0" smtClean="0"/>
              <a:t>von Daten</a:t>
            </a:r>
          </a:p>
          <a:p>
            <a:r>
              <a:rPr lang="de-AT" dirty="0"/>
              <a:t>e</a:t>
            </a:r>
            <a:r>
              <a:rPr lang="de-AT" dirty="0" smtClean="0"/>
              <a:t>rstellte </a:t>
            </a:r>
            <a:r>
              <a:rPr lang="de-AT" dirty="0" smtClean="0"/>
              <a:t>Grafiken von Versuchsaufbauten</a:t>
            </a:r>
          </a:p>
          <a:p>
            <a:r>
              <a:rPr lang="de-AT" dirty="0"/>
              <a:t>s</a:t>
            </a:r>
            <a:r>
              <a:rPr lang="de-AT" dirty="0" smtClean="0"/>
              <a:t>elbst </a:t>
            </a:r>
            <a:r>
              <a:rPr lang="de-AT" dirty="0" smtClean="0"/>
              <a:t>gezeichnete Strukturen</a:t>
            </a:r>
          </a:p>
          <a:p>
            <a:r>
              <a:rPr lang="de-AT" dirty="0" smtClean="0"/>
              <a:t>Fotoprotokolle von Experimenten</a:t>
            </a:r>
            <a:br>
              <a:rPr lang="de-AT" dirty="0" smtClean="0"/>
            </a:br>
            <a:r>
              <a:rPr lang="de-AT" dirty="0" smtClean="0"/>
              <a:t>(indirekte </a:t>
            </a:r>
            <a:r>
              <a:rPr lang="de-AT" dirty="0" smtClean="0"/>
              <a:t>Möglichkeit, </a:t>
            </a:r>
            <a:r>
              <a:rPr lang="de-AT" dirty="0" smtClean="0"/>
              <a:t>die praktische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Arbeit </a:t>
            </a:r>
            <a:r>
              <a:rPr lang="de-AT" dirty="0" smtClean="0"/>
              <a:t>in den Umfang „einzurechnen“ )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1" y="2731912"/>
            <a:ext cx="2242305" cy="37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Betreuen mit Herz und Hirn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891822" y="5735982"/>
            <a:ext cx="10385778" cy="4938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AT" dirty="0" smtClean="0"/>
              <a:t>www.VorWissenschaftlicheArbeit.info   (www.VWA.me)</a:t>
            </a:r>
            <a:endParaRPr lang="de-AT" dirty="0"/>
          </a:p>
        </p:txBody>
      </p:sp>
      <p:pic>
        <p:nvPicPr>
          <p:cNvPr id="12" name="Picture 2" descr="D:\_Daten6\Projekte\Grafiken-Tablett\sternm-herz-hirn-weis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37" y="1735485"/>
            <a:ext cx="3249452" cy="39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Gibt es eine Forschungsfrage?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91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"/>
          <a:stretch/>
        </p:blipFill>
        <p:spPr>
          <a:xfrm>
            <a:off x="7392112" y="3533421"/>
            <a:ext cx="4788601" cy="311134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Forschungsfrage =&gt; JA!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2012 Verordnung</a:t>
            </a:r>
            <a:r>
              <a:rPr lang="de-AT" dirty="0" smtClean="0"/>
              <a:t>: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Abstract </a:t>
            </a:r>
            <a:r>
              <a:rPr lang="de-AT" dirty="0" smtClean="0"/>
              <a:t>muss Fragestellung und Problemformulierung enthalten</a:t>
            </a:r>
          </a:p>
          <a:p>
            <a:r>
              <a:rPr lang="de-AT" dirty="0" smtClean="0"/>
              <a:t>Oktober </a:t>
            </a:r>
            <a:r>
              <a:rPr lang="de-AT" dirty="0" smtClean="0"/>
              <a:t>2013 VWA-Homepage</a:t>
            </a:r>
            <a:r>
              <a:rPr lang="de-AT" dirty="0" smtClean="0"/>
              <a:t>: </a:t>
            </a:r>
            <a:br>
              <a:rPr lang="de-AT" dirty="0" smtClean="0"/>
            </a:br>
            <a:r>
              <a:rPr lang="de-AT" dirty="0" smtClean="0"/>
              <a:t>Der Begriff „Forschungsfrage“ </a:t>
            </a:r>
            <a:br>
              <a:rPr lang="de-AT" dirty="0" smtClean="0"/>
            </a:br>
            <a:r>
              <a:rPr lang="de-AT" dirty="0" smtClean="0"/>
              <a:t>wird durch den Begriff </a:t>
            </a:r>
            <a:br>
              <a:rPr lang="de-AT" dirty="0" smtClean="0"/>
            </a:br>
            <a:r>
              <a:rPr lang="de-AT" dirty="0" smtClean="0"/>
              <a:t>„Fragestellung“ ersetzt.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8012350" y="4038600"/>
            <a:ext cx="4017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</a:rPr>
              <a:t>«Im Rahmen der schriftlichen Arbeit ist </a:t>
            </a:r>
            <a:br>
              <a:rPr lang="nn-NO" dirty="0" smtClean="0">
                <a:solidFill>
                  <a:schemeClr val="bg1"/>
                </a:solidFill>
              </a:rPr>
            </a:br>
            <a:r>
              <a:rPr lang="nn-NO" dirty="0" smtClean="0">
                <a:solidFill>
                  <a:schemeClr val="bg1"/>
                </a:solidFill>
              </a:rPr>
              <a:t>ein Abstract [...] in welchem das Thema, </a:t>
            </a:r>
            <a:br>
              <a:rPr lang="nn-NO" dirty="0" smtClean="0">
                <a:solidFill>
                  <a:schemeClr val="bg1"/>
                </a:solidFill>
              </a:rPr>
            </a:br>
            <a:r>
              <a:rPr lang="nn-NO" dirty="0" smtClean="0">
                <a:solidFill>
                  <a:schemeClr val="bg1"/>
                </a:solidFill>
              </a:rPr>
              <a:t>die Fragestellung, ...»</a:t>
            </a:r>
            <a:br>
              <a:rPr lang="nn-NO" dirty="0" smtClean="0">
                <a:solidFill>
                  <a:schemeClr val="bg1"/>
                </a:solidFill>
              </a:rPr>
            </a:br>
            <a:endParaRPr lang="nn-NO" dirty="0" smtClean="0">
              <a:solidFill>
                <a:schemeClr val="bg1"/>
              </a:solidFill>
            </a:endParaRPr>
          </a:p>
          <a:p>
            <a:r>
              <a:rPr lang="nn-NO" dirty="0" smtClean="0">
                <a:solidFill>
                  <a:schemeClr val="bg1"/>
                </a:solidFill>
              </a:rPr>
              <a:t>BGBl</a:t>
            </a:r>
            <a:r>
              <a:rPr lang="nn-NO" dirty="0">
                <a:solidFill>
                  <a:schemeClr val="bg1"/>
                </a:solidFill>
              </a:rPr>
              <a:t>. II Nr. 174/2012 v. </a:t>
            </a:r>
            <a:r>
              <a:rPr lang="nn-NO" dirty="0" smtClean="0">
                <a:solidFill>
                  <a:schemeClr val="bg1"/>
                </a:solidFill>
              </a:rPr>
              <a:t>30.5.2012  §8. (5)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Kann ich einen Schüler ablehnen?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81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Kann ich einen Schüler ablehnen?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</a:t>
            </a:r>
            <a:r>
              <a:rPr lang="de-AT" dirty="0" smtClean="0"/>
              <a:t>eine </a:t>
            </a:r>
            <a:r>
              <a:rPr lang="de-AT" dirty="0" smtClean="0"/>
              <a:t>Angabe in der Verordnung</a:t>
            </a:r>
          </a:p>
          <a:p>
            <a:r>
              <a:rPr lang="de-AT" dirty="0" smtClean="0"/>
              <a:t>Zuordnungssysteme sind möglich</a:t>
            </a:r>
          </a:p>
          <a:p>
            <a:r>
              <a:rPr lang="de-AT" dirty="0" smtClean="0"/>
              <a:t>Das Einvernehmen muss hergestellt werden</a:t>
            </a:r>
            <a:r>
              <a:rPr lang="de-AT" dirty="0" smtClean="0"/>
              <a:t>.</a:t>
            </a:r>
          </a:p>
          <a:p>
            <a:r>
              <a:rPr lang="de-AT" dirty="0" smtClean="0"/>
              <a:t>Betreuungsperson und Schüler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unterschreiben </a:t>
            </a:r>
            <a:r>
              <a:rPr lang="de-AT" dirty="0" smtClean="0"/>
              <a:t>eine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Einvernehmenserklärung</a:t>
            </a:r>
            <a:r>
              <a:rPr lang="de-AT" dirty="0" smtClean="0"/>
              <a:t>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07" y="3578920"/>
            <a:ext cx="5208199" cy="319002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988459" y="4162779"/>
            <a:ext cx="39629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</a:rPr>
              <a:t>«</a:t>
            </a:r>
            <a:r>
              <a:rPr lang="de-AT" dirty="0">
                <a:solidFill>
                  <a:schemeClr val="bg1"/>
                </a:solidFill>
              </a:rPr>
              <a:t>Die Themenfestlegung hat im </a:t>
            </a:r>
            <a:r>
              <a:rPr lang="de-AT" dirty="0" smtClean="0">
                <a:solidFill>
                  <a:schemeClr val="bg1"/>
                </a:solidFill>
              </a:rPr>
              <a:t/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Einvernehmen zwischen </a:t>
            </a:r>
            <a:r>
              <a:rPr lang="de-AT" dirty="0">
                <a:solidFill>
                  <a:schemeClr val="bg1"/>
                </a:solidFill>
              </a:rPr>
              <a:t>der Betreuerin </a:t>
            </a:r>
            <a:r>
              <a:rPr lang="de-AT" dirty="0" smtClean="0">
                <a:solidFill>
                  <a:schemeClr val="bg1"/>
                </a:solidFill>
              </a:rPr>
              <a:t/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[…] der </a:t>
            </a:r>
            <a:r>
              <a:rPr lang="de-AT" dirty="0">
                <a:solidFill>
                  <a:schemeClr val="bg1"/>
                </a:solidFill>
              </a:rPr>
              <a:t>vorwissenschaftlichen Arbeit </a:t>
            </a:r>
            <a:r>
              <a:rPr lang="de-AT" dirty="0" smtClean="0">
                <a:solidFill>
                  <a:schemeClr val="bg1"/>
                </a:solidFill>
              </a:rPr>
              <a:t/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und </a:t>
            </a:r>
            <a:r>
              <a:rPr lang="de-AT" dirty="0">
                <a:solidFill>
                  <a:schemeClr val="bg1"/>
                </a:solidFill>
              </a:rPr>
              <a:t>der </a:t>
            </a:r>
            <a:r>
              <a:rPr lang="de-AT" dirty="0" smtClean="0">
                <a:solidFill>
                  <a:schemeClr val="bg1"/>
                </a:solidFill>
              </a:rPr>
              <a:t>Prüfungskandidatin </a:t>
            </a:r>
            <a:r>
              <a:rPr lang="nn-NO" dirty="0" smtClean="0">
                <a:solidFill>
                  <a:schemeClr val="bg1"/>
                </a:solidFill>
              </a:rPr>
              <a:t>...»</a:t>
            </a:r>
          </a:p>
          <a:p>
            <a:endParaRPr lang="nn-NO" dirty="0" smtClean="0">
              <a:solidFill>
                <a:schemeClr val="bg1"/>
              </a:solidFill>
            </a:endParaRPr>
          </a:p>
          <a:p>
            <a:r>
              <a:rPr lang="nn-NO" dirty="0" smtClean="0">
                <a:solidFill>
                  <a:schemeClr val="bg1"/>
                </a:solidFill>
              </a:rPr>
              <a:t>BGBl</a:t>
            </a:r>
            <a:r>
              <a:rPr lang="nn-NO" dirty="0">
                <a:solidFill>
                  <a:schemeClr val="bg1"/>
                </a:solidFill>
              </a:rPr>
              <a:t>. II Nr. 174/2012 v. </a:t>
            </a:r>
            <a:r>
              <a:rPr lang="nn-NO" dirty="0" smtClean="0">
                <a:solidFill>
                  <a:schemeClr val="bg1"/>
                </a:solidFill>
              </a:rPr>
              <a:t>30.5.2012  §8. (1)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Wie viele </a:t>
            </a:r>
            <a:r>
              <a:rPr lang="de-AT" dirty="0" smtClean="0"/>
              <a:t>Bücher müssen </a:t>
            </a:r>
            <a:r>
              <a:rPr lang="de-AT" dirty="0" smtClean="0"/>
              <a:t>verwendet werden?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41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Wie viele Bücher müssen verwendet werden?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„unterschiedliche Informationsquellen“</a:t>
            </a:r>
            <a:br>
              <a:rPr lang="de-AT" dirty="0" smtClean="0"/>
            </a:br>
            <a:r>
              <a:rPr lang="de-AT" dirty="0" smtClean="0"/>
              <a:t>=&gt; mehr als </a:t>
            </a:r>
            <a:r>
              <a:rPr lang="de-AT" dirty="0" smtClean="0"/>
              <a:t>eine</a:t>
            </a:r>
            <a:r>
              <a:rPr lang="de-AT" dirty="0" smtClean="0"/>
              <a:t>!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/>
              <a:t>k</a:t>
            </a:r>
            <a:r>
              <a:rPr lang="de-AT" dirty="0" smtClean="0"/>
              <a:t>eine Angabe, </a:t>
            </a:r>
            <a:r>
              <a:rPr lang="de-AT" dirty="0" smtClean="0"/>
              <a:t>ob </a:t>
            </a:r>
            <a:br>
              <a:rPr lang="de-AT" dirty="0" smtClean="0"/>
            </a:br>
            <a:r>
              <a:rPr lang="de-AT" dirty="0" smtClean="0"/>
              <a:t>Buch / Internet / …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6" y="3454741"/>
            <a:ext cx="5208199" cy="319002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895356" y="4192490"/>
            <a:ext cx="38672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</a:rPr>
              <a:t>«</a:t>
            </a:r>
            <a:r>
              <a:rPr lang="de-AT" dirty="0">
                <a:solidFill>
                  <a:schemeClr val="bg1"/>
                </a:solidFill>
              </a:rPr>
              <a:t>Dafür ist erforderlich, dass </a:t>
            </a:r>
            <a:r>
              <a:rPr lang="de-AT" dirty="0" smtClean="0">
                <a:solidFill>
                  <a:schemeClr val="bg1"/>
                </a:solidFill>
              </a:rPr>
              <a:t/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unterschiedliche Informationsquellen </a:t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unter </a:t>
            </a:r>
            <a:r>
              <a:rPr lang="de-AT" dirty="0">
                <a:solidFill>
                  <a:schemeClr val="bg1"/>
                </a:solidFill>
              </a:rPr>
              <a:t>sachgerechter </a:t>
            </a:r>
            <a:r>
              <a:rPr lang="de-AT" dirty="0" smtClean="0">
                <a:solidFill>
                  <a:schemeClr val="bg1"/>
                </a:solidFill>
              </a:rPr>
              <a:t>Nutzung </a:t>
            </a:r>
            <a:r>
              <a:rPr lang="nn-NO" dirty="0" smtClean="0">
                <a:solidFill>
                  <a:schemeClr val="bg1"/>
                </a:solidFill>
              </a:rPr>
              <a:t>...»</a:t>
            </a:r>
            <a:br>
              <a:rPr lang="nn-NO" dirty="0" smtClean="0">
                <a:solidFill>
                  <a:schemeClr val="bg1"/>
                </a:solidFill>
              </a:rPr>
            </a:br>
            <a:endParaRPr lang="nn-NO" dirty="0" smtClean="0">
              <a:solidFill>
                <a:schemeClr val="bg1"/>
              </a:solidFill>
            </a:endParaRPr>
          </a:p>
          <a:p>
            <a:r>
              <a:rPr lang="nn-NO" dirty="0" smtClean="0">
                <a:solidFill>
                  <a:schemeClr val="bg1"/>
                </a:solidFill>
              </a:rPr>
              <a:t>BGBl</a:t>
            </a:r>
            <a:r>
              <a:rPr lang="nn-NO" dirty="0">
                <a:solidFill>
                  <a:schemeClr val="bg1"/>
                </a:solidFill>
              </a:rPr>
              <a:t>. II Nr. 174/2012 v. </a:t>
            </a:r>
            <a:r>
              <a:rPr lang="nn-NO" dirty="0" smtClean="0">
                <a:solidFill>
                  <a:schemeClr val="bg1"/>
                </a:solidFill>
              </a:rPr>
              <a:t>30.5.2012 §8. (1)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Kann die VWA negativ beurteilt werden?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29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www.vwa.me</Template>
  <TotalTime>0</TotalTime>
  <Words>435</Words>
  <Application>Microsoft Office PowerPoint</Application>
  <PresentationFormat>Breitbild</PresentationFormat>
  <Paragraphs>118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Corbel</vt:lpstr>
      <vt:lpstr>Consolas</vt:lpstr>
      <vt:lpstr>Wingdings</vt:lpstr>
      <vt:lpstr>Chalkboard_16x9</vt:lpstr>
      <vt:lpstr>Fakten und Mythen über die Vorwissenschaftliche Arbeit  VWA-Betreuung (NaWi)</vt:lpstr>
      <vt:lpstr>Fakten und Mythen</vt:lpstr>
      <vt:lpstr>Gibt es eine Forschungsfrage?</vt:lpstr>
      <vt:lpstr>Forschungsfrage =&gt; JA!</vt:lpstr>
      <vt:lpstr>Kann ich einen Schüler ablehnen?</vt:lpstr>
      <vt:lpstr>Kann ich einen Schüler ablehnen?</vt:lpstr>
      <vt:lpstr>Wie viele Bücher müssen verwendet werden?</vt:lpstr>
      <vt:lpstr>Wie viele Bücher müssen verwendet werden?</vt:lpstr>
      <vt:lpstr>Kann die VWA negativ beurteilt werden?</vt:lpstr>
      <vt:lpstr>Kann die VWA negativ beurteilt werden?</vt:lpstr>
      <vt:lpstr>Muss ein Experiment gemacht werden?</vt:lpstr>
      <vt:lpstr>Muss ein Experiment gemacht werden?</vt:lpstr>
      <vt:lpstr>Sprache der Arbeit</vt:lpstr>
      <vt:lpstr>Sprache der Arbeit</vt:lpstr>
      <vt:lpstr>Sprache der Arbeit</vt:lpstr>
      <vt:lpstr>VWA-Betreuung im naturwissenschaftlichen Bereich</vt:lpstr>
      <vt:lpstr>Vorwissenschaftliche Arbeit</vt:lpstr>
      <vt:lpstr>Durchführung der VWA</vt:lpstr>
      <vt:lpstr>Chemielabor / Physiksaal</vt:lpstr>
      <vt:lpstr>Nutzung von Schulgeräten</vt:lpstr>
      <vt:lpstr>Nutzung von Schulgeräten</vt:lpstr>
      <vt:lpstr>„Alternative“ Messgeräte</vt:lpstr>
      <vt:lpstr>Beurteilung</vt:lpstr>
      <vt:lpstr>40.000 – 60.000 Zeichen</vt:lpstr>
      <vt:lpstr>Nicht-lineare Texte</vt:lpstr>
      <vt:lpstr>Nicht-lineare Texte aus dem Internet</vt:lpstr>
      <vt:lpstr>Nicht-lineare Texte  des VWA-Erstellers</vt:lpstr>
      <vt:lpstr>Betreuen mit Herz und Hirn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Fakten und Mythen über die Vorwissenschaftliche Arbeit</dc:title>
  <dc:creator>F-4</dc:creator>
  <cp:lastModifiedBy>F-4</cp:lastModifiedBy>
  <cp:revision>36</cp:revision>
  <dcterms:created xsi:type="dcterms:W3CDTF">2014-02-24T22:45:45Z</dcterms:created>
  <dcterms:modified xsi:type="dcterms:W3CDTF">2014-02-26T19:36:50Z</dcterms:modified>
</cp:coreProperties>
</file>